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sldIdLst>
    <p:sldId id="256" r:id="rId6"/>
  </p:sldIdLst>
  <p:sldSz cx="18288000" cy="10287000"/>
  <p:notesSz cx="6858000" cy="9144000"/>
  <p:embeddedFontLst>
    <p:embeddedFont>
      <p:font typeface="Titillium Web Bold" panose="00000800000000000000" pitchFamily="2" charset="0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BB645"/>
    <a:srgbClr val="034EA2"/>
    <a:srgbClr val="0BB645"/>
    <a:srgbClr val="031241"/>
    <a:srgbClr val="0065B2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60F732-A01E-36DC-618C-08597B6B4CD1}" v="2" dt="2026-09-03T13:51:33.627"/>
    <p1510:client id="{C58CDCF9-0A20-6B63-18DB-79C96A395A2D}" v="116" dt="2026-09-02T07:37:14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34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2795608" y="1290367"/>
            <a:ext cx="5651401" cy="4716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2735" lvl="1" algn="l">
              <a:lnSpc>
                <a:spcPts val="3797"/>
              </a:lnSpc>
            </a:pPr>
            <a:r>
              <a:rPr lang="en-US" sz="2400" b="1" dirty="0">
                <a:solidFill>
                  <a:schemeClr val="bg1"/>
                </a:solidFill>
                <a:latin typeface="Titillium Web Bold"/>
                <a:ea typeface="Titillium Web Bold"/>
                <a:cs typeface="Titillium Web Bold"/>
                <a:sym typeface="Titillium Web Bold"/>
              </a:rPr>
              <a:t>3. Use of Girls Go STEM resources</a:t>
            </a:r>
            <a:endParaRPr lang="en-US" sz="24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85819" y="373063"/>
            <a:ext cx="10203593" cy="655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37"/>
              </a:lnSpc>
            </a:pPr>
            <a:r>
              <a:rPr lang="en-US" sz="3800" b="1" dirty="0">
                <a:solidFill>
                  <a:schemeClr val="bg1"/>
                </a:solidFill>
                <a:latin typeface="Titillium Web Bold"/>
                <a:ea typeface="Titillium Web Bold"/>
                <a:cs typeface="Titillium Web Bold"/>
              </a:rPr>
              <a:t>Activity title: </a:t>
            </a:r>
            <a:endParaRPr lang="en-US" sz="3812" b="1" dirty="0">
              <a:solidFill>
                <a:schemeClr val="bg1"/>
              </a:solidFill>
              <a:latin typeface="Titillium Web Bold"/>
              <a:ea typeface="Titillium Web Bold"/>
              <a:cs typeface="Titillium Web Bold"/>
              <a:sym typeface="Titillium Web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5100" y="1276793"/>
            <a:ext cx="5282844" cy="485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8650" lvl="1" indent="-314325" algn="l">
              <a:lnSpc>
                <a:spcPts val="4077"/>
              </a:lnSpc>
              <a:buAutoNum type="arabicPeriod"/>
            </a:pPr>
            <a:r>
              <a:rPr lang="en-US" sz="2400" b="1" dirty="0">
                <a:solidFill>
                  <a:schemeClr val="bg1"/>
                </a:solidFill>
                <a:latin typeface="Titillium Web Bold"/>
                <a:ea typeface="Titillium Web Bold"/>
                <a:cs typeface="Titillium Web Bold"/>
                <a:sym typeface="Titillium Web Bold"/>
              </a:rPr>
              <a:t> Overview of the activity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68460" y="1278034"/>
            <a:ext cx="5282844" cy="485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4325" lvl="1" algn="l">
              <a:lnSpc>
                <a:spcPts val="4077"/>
              </a:lnSpc>
            </a:pPr>
            <a:r>
              <a:rPr lang="en-US" sz="2400" b="1" dirty="0">
                <a:solidFill>
                  <a:schemeClr val="bg1"/>
                </a:solidFill>
                <a:latin typeface="Titillium Web Bold"/>
                <a:ea typeface="Titillium Web Bold"/>
                <a:cs typeface="Titillium Web Bold"/>
                <a:sym typeface="Titillium Web Bold"/>
              </a:rPr>
              <a:t>2. Student Engagement </a:t>
            </a:r>
            <a:endParaRPr lang="en-US" sz="24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297559" y="4514538"/>
            <a:ext cx="2884154" cy="486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4325" lvl="1" algn="l">
              <a:lnSpc>
                <a:spcPts val="4077"/>
              </a:lnSpc>
            </a:pPr>
            <a:r>
              <a:rPr lang="en-US" sz="2400" b="1" dirty="0">
                <a:solidFill>
                  <a:schemeClr val="bg1"/>
                </a:solidFill>
                <a:latin typeface="Titillium Web Bold"/>
                <a:ea typeface="Titillium Web Bold"/>
                <a:cs typeface="Titillium Web Bold"/>
                <a:sym typeface="Titillium Web Bold"/>
              </a:rPr>
              <a:t>4. Reflection </a:t>
            </a:r>
            <a:endParaRPr lang="en-US" sz="2400" b="1" dirty="0">
              <a:solidFill>
                <a:schemeClr val="bg1"/>
              </a:solidFill>
              <a:latin typeface="Titillium Web Bold"/>
              <a:ea typeface="Titillium Web Bold"/>
              <a:cs typeface="Titillium Web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064949" y="4510250"/>
            <a:ext cx="4105936" cy="469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92735" lvl="1" algn="l">
              <a:lnSpc>
                <a:spcPts val="3797"/>
              </a:lnSpc>
            </a:pPr>
            <a:r>
              <a:rPr lang="en-US" sz="2400" b="1" dirty="0">
                <a:solidFill>
                  <a:schemeClr val="bg1"/>
                </a:solidFill>
                <a:latin typeface="Titillium Web Bold"/>
                <a:ea typeface="Titillium Web Bold"/>
                <a:cs typeface="Titillium Web Bold"/>
                <a:sym typeface="Titillium Web Bold"/>
              </a:rPr>
              <a:t>5. Key lessons learned</a:t>
            </a:r>
            <a:endParaRPr lang="en-US" sz="2400" b="1" dirty="0">
              <a:solidFill>
                <a:schemeClr val="bg1"/>
              </a:solidFill>
              <a:latin typeface="Titillium Web Bold"/>
              <a:ea typeface="Titillium Web Bold"/>
              <a:cs typeface="Titillium Web Bold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8DC85A4-66C4-30A9-F40E-603898501BF2}"/>
              </a:ext>
            </a:extLst>
          </p:cNvPr>
          <p:cNvSpPr/>
          <p:nvPr/>
        </p:nvSpPr>
        <p:spPr>
          <a:xfrm>
            <a:off x="292590" y="1778997"/>
            <a:ext cx="5787992" cy="8155196"/>
          </a:xfrm>
          <a:prstGeom prst="roundRect">
            <a:avLst/>
          </a:prstGeom>
          <a:solidFill>
            <a:srgbClr val="FFFFFF">
              <a:alpha val="74902"/>
            </a:srgbClr>
          </a:solidFill>
          <a:ln>
            <a:solidFill>
              <a:srgbClr val="031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D403E2A-93D1-64E1-F487-46CFDE291ABE}"/>
              </a:ext>
            </a:extLst>
          </p:cNvPr>
          <p:cNvSpPr/>
          <p:nvPr/>
        </p:nvSpPr>
        <p:spPr>
          <a:xfrm rot="5400000">
            <a:off x="14220794" y="622184"/>
            <a:ext cx="2655213" cy="4973669"/>
          </a:xfrm>
          <a:prstGeom prst="roundRect">
            <a:avLst/>
          </a:prstGeom>
          <a:solidFill>
            <a:srgbClr val="FFFFFF">
              <a:alpha val="74902"/>
            </a:srgbClr>
          </a:solidFill>
          <a:ln>
            <a:solidFill>
              <a:srgbClr val="031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838198-BA8A-8D81-4466-C6ADAE18DEB3}"/>
              </a:ext>
            </a:extLst>
          </p:cNvPr>
          <p:cNvSpPr/>
          <p:nvPr/>
        </p:nvSpPr>
        <p:spPr>
          <a:xfrm rot="5400000">
            <a:off x="7682457" y="3660147"/>
            <a:ext cx="4018714" cy="6758533"/>
          </a:xfrm>
          <a:prstGeom prst="roundRect">
            <a:avLst/>
          </a:prstGeom>
          <a:solidFill>
            <a:srgbClr val="FFFFFF">
              <a:alpha val="74902"/>
            </a:srgbClr>
          </a:solidFill>
          <a:ln>
            <a:solidFill>
              <a:srgbClr val="031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2ED848C-87F2-8134-EBBB-AA8F40A09B3D}"/>
              </a:ext>
            </a:extLst>
          </p:cNvPr>
          <p:cNvSpPr/>
          <p:nvPr/>
        </p:nvSpPr>
        <p:spPr>
          <a:xfrm rot="5400000">
            <a:off x="13578904" y="4748733"/>
            <a:ext cx="4063837" cy="4614943"/>
          </a:xfrm>
          <a:prstGeom prst="roundRect">
            <a:avLst/>
          </a:prstGeom>
          <a:solidFill>
            <a:srgbClr val="FFFFFF">
              <a:alpha val="74902"/>
            </a:srgbClr>
          </a:solidFill>
          <a:ln>
            <a:solidFill>
              <a:srgbClr val="031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D589FF5-BA87-79AF-D80B-6717F457668D}"/>
              </a:ext>
            </a:extLst>
          </p:cNvPr>
          <p:cNvSpPr/>
          <p:nvPr/>
        </p:nvSpPr>
        <p:spPr>
          <a:xfrm rot="5400000">
            <a:off x="8325631" y="-167281"/>
            <a:ext cx="2657036" cy="6565353"/>
          </a:xfrm>
          <a:prstGeom prst="roundRect">
            <a:avLst/>
          </a:prstGeom>
          <a:solidFill>
            <a:srgbClr val="FFFFFF">
              <a:alpha val="74902"/>
            </a:srgbClr>
          </a:solidFill>
          <a:ln>
            <a:solidFill>
              <a:srgbClr val="0312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774FB4-F56B-18A3-E70C-438E90CF75D3}"/>
              </a:ext>
            </a:extLst>
          </p:cNvPr>
          <p:cNvSpPr txBox="1"/>
          <p:nvPr/>
        </p:nvSpPr>
        <p:spPr>
          <a:xfrm>
            <a:off x="772853" y="2480321"/>
            <a:ext cx="3982790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>
                <a:ea typeface="+mn-lt"/>
                <a:cs typeface="+mn-lt"/>
              </a:rPr>
              <a:t>Tell us about: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Format, timing and students’ age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What are the main learning objectives?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Main steps of the activity: what will happen and how?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How will the teachers in the team be involved?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What resources will be used and how?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How will students be assessed?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Any other details</a:t>
            </a:r>
          </a:p>
          <a:p>
            <a:endParaRPr lang="en-US" i="1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AAB2C1-14E8-009B-A418-92674F338F7C}"/>
              </a:ext>
            </a:extLst>
          </p:cNvPr>
          <p:cNvSpPr txBox="1"/>
          <p:nvPr/>
        </p:nvSpPr>
        <p:spPr>
          <a:xfrm>
            <a:off x="6777626" y="2287136"/>
            <a:ext cx="601121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How will you make sure students are engaged?</a:t>
            </a:r>
          </a:p>
          <a:p>
            <a:pPr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Does this activity promote student-</a:t>
            </a:r>
            <a:r>
              <a:rPr lang="en-US" i="1" dirty="0" err="1">
                <a:ea typeface="+mn-lt"/>
                <a:cs typeface="+mn-lt"/>
              </a:rPr>
              <a:t>centred</a:t>
            </a:r>
            <a:r>
              <a:rPr lang="en-US" i="1" dirty="0">
                <a:ea typeface="+mn-lt"/>
                <a:cs typeface="+mn-lt"/>
              </a:rPr>
              <a:t> learning? How?</a:t>
            </a:r>
          </a:p>
          <a:p>
            <a:pPr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Are you planning any specific steps to support girls’ participation?</a:t>
            </a:r>
          </a:p>
          <a:p>
            <a:pPr marL="285750" indent="-285750">
              <a:buFont typeface="Arial"/>
              <a:buChar char="•"/>
            </a:pPr>
            <a:endParaRPr lang="en-US" i="1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7BEA3B-C8AE-43B2-EAD2-E1022F5A3B90}"/>
              </a:ext>
            </a:extLst>
          </p:cNvPr>
          <p:cNvSpPr txBox="1"/>
          <p:nvPr/>
        </p:nvSpPr>
        <p:spPr>
          <a:xfrm>
            <a:off x="13265359" y="2287136"/>
            <a:ext cx="478771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Calibri"/>
                <a:cs typeface="Calibri"/>
              </a:rPr>
              <a:t>How are you planning to use the Girls Go STEM learning resources?</a:t>
            </a:r>
          </a:p>
          <a:p>
            <a:pPr marL="285750" indent="-2857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716E0F-B14F-6069-4350-9F942E554961}"/>
              </a:ext>
            </a:extLst>
          </p:cNvPr>
          <p:cNvSpPr txBox="1"/>
          <p:nvPr/>
        </p:nvSpPr>
        <p:spPr>
          <a:xfrm>
            <a:off x="6783094" y="5416642"/>
            <a:ext cx="628488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>
                <a:ea typeface="+mn-lt"/>
                <a:cs typeface="+mn-lt"/>
              </a:rPr>
              <a:t>Fill this in after you have completed the activity with the students:</a:t>
            </a:r>
          </a:p>
          <a:p>
            <a:endParaRPr lang="en-US" i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Was this activity an overall positive experience?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Did you achieve the planned learning objectives?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Were the students engaged?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What worked particularly well?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What did not work well?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What was surprising?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Did you notice any impact on the students?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Did you learn anything new?</a:t>
            </a:r>
          </a:p>
          <a:p>
            <a:pPr marL="285750" indent="-2857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1452A-9DA6-A344-797E-50F92BD6AA6B}"/>
              </a:ext>
            </a:extLst>
          </p:cNvPr>
          <p:cNvSpPr txBox="1"/>
          <p:nvPr/>
        </p:nvSpPr>
        <p:spPr>
          <a:xfrm>
            <a:off x="13641398" y="5437906"/>
            <a:ext cx="3934495" cy="39395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>
                <a:ea typeface="+mn-lt"/>
                <a:cs typeface="+mn-lt"/>
              </a:rPr>
              <a:t>Fill this in after you have completed the activity with the students:</a:t>
            </a:r>
          </a:p>
          <a:p>
            <a:endParaRPr lang="en-US" i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If you had to do this activity again, what would you change?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What would you keep?</a:t>
            </a:r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Do you have any advice for other teachers who would like to do this activity with their students?</a:t>
            </a:r>
          </a:p>
          <a:p>
            <a:endParaRPr lang="en-US" b="1" i="1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en-US" sz="1600" b="1" i="1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EF57335-B651-C1C0-DFEB-A733FE459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4395" y="203381"/>
            <a:ext cx="6278452" cy="10260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290BED-2320-0411-B9F2-CE1A4A3E9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880" y="9105080"/>
            <a:ext cx="11706155" cy="11835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0a0f58-a2a9-4def-ab4f-a4ee9e5e53b9">
      <Terms xmlns="http://schemas.microsoft.com/office/infopath/2007/PartnerControls"/>
    </lcf76f155ced4ddcb4097134ff3c332f>
    <TaxCatchAll xmlns="51e2ca25-d60f-4f76-b638-cf96ab51ec4f" xsi:nil="true"/>
    <_dlc_DocId xmlns="51e2ca25-d60f-4f76-b638-cf96ab51ec4f">CXRFAAN5SQP5-1812738344-1032610</_dlc_DocId>
    <_dlc_DocIdUrl xmlns="51e2ca25-d60f-4f76-b638-cf96ab51ec4f">
      <Url>https://eitrawmaterials.sharepoint.com/sites/FS/_layouts/15/DocIdRedir.aspx?ID=CXRFAAN5SQP5-1812738344-1032610</Url>
      <Description>CXRFAAN5SQP5-1812738344-1032610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DFDD605BF5E4AA6F654405FF5A103" ma:contentTypeVersion="18" ma:contentTypeDescription="Create a new document." ma:contentTypeScope="" ma:versionID="ff312560e1a0173f1a8b88127de63fff">
  <xsd:schema xmlns:xsd="http://www.w3.org/2001/XMLSchema" xmlns:xs="http://www.w3.org/2001/XMLSchema" xmlns:p="http://schemas.microsoft.com/office/2006/metadata/properties" xmlns:ns2="51e2ca25-d60f-4f76-b638-cf96ab51ec4f" xmlns:ns3="b20a0f58-a2a9-4def-ab4f-a4ee9e5e53b9" targetNamespace="http://schemas.microsoft.com/office/2006/metadata/properties" ma:root="true" ma:fieldsID="9538ca4b00e308f284bf20a5ee0d6a1f" ns2:_="" ns3:_="">
    <xsd:import namespace="51e2ca25-d60f-4f76-b638-cf96ab51ec4f"/>
    <xsd:import namespace="b20a0f58-a2a9-4def-ab4f-a4ee9e5e53b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e2ca25-d60f-4f76-b638-cf96ab51ec4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dc73fa1-4e95-4586-a82b-8be8e212338b}" ma:internalName="TaxCatchAll" ma:showField="CatchAllData" ma:web="51e2ca25-d60f-4f76-b638-cf96ab51ec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a0f58-a2a9-4def-ab4f-a4ee9e5e53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6aa009d-3117-4a47-8b8c-6d0746c420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7E8721-6F75-46DB-B3F2-46810AD855B2}">
  <ds:schemaRefs>
    <ds:schemaRef ds:uri="http://schemas.microsoft.com/office/2006/metadata/properties"/>
    <ds:schemaRef ds:uri="http://schemas.microsoft.com/office/infopath/2007/PartnerControls"/>
    <ds:schemaRef ds:uri="b20a0f58-a2a9-4def-ab4f-a4ee9e5e53b9"/>
    <ds:schemaRef ds:uri="51e2ca25-d60f-4f76-b638-cf96ab51ec4f"/>
  </ds:schemaRefs>
</ds:datastoreItem>
</file>

<file path=customXml/itemProps2.xml><?xml version="1.0" encoding="utf-8"?>
<ds:datastoreItem xmlns:ds="http://schemas.openxmlformats.org/officeDocument/2006/customXml" ds:itemID="{1F15CB53-339B-4E0A-9F97-D5B82D70C6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E5F930-D28B-4EDF-9823-9B73C8C9B89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3619A34-BF83-4087-B008-261A73A05F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e2ca25-d60f-4f76-b638-cf96ab51ec4f"/>
    <ds:schemaRef ds:uri="b20a0f58-a2a9-4def-ab4f-a4ee9e5e53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Awards 2026 Template</dc:title>
  <cp:lastModifiedBy>Anna Lager</cp:lastModifiedBy>
  <cp:revision>306</cp:revision>
  <dcterms:created xsi:type="dcterms:W3CDTF">2006-08-16T00:00:00Z</dcterms:created>
  <dcterms:modified xsi:type="dcterms:W3CDTF">2026-09-03T13:51:49Z</dcterms:modified>
  <dc:identifier>DAHRZYzaJRI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0x010100C41DFDD605BF5E4AA6F654405FF5A103</vt:lpwstr>
  </property>
  <property fmtid="{D5CDD505-2E9C-101B-9397-08002B2CF9AE}" pid="3" name="_dlc_DocIdItemGuid">
    <vt:lpwstr>796dbcfe-6744-4db2-83c2-7179efb0d64c</vt:lpwstr>
  </property>
  <property fmtid="{D5CDD505-2E9C-101B-9397-08002B2CF9AE}" pid="4" name="MediaServiceImageTags">
    <vt:lpwstr/>
  </property>
</Properties>
</file>