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Titillium Web" panose="00000500000000000000" pitchFamily="2" charset="0"/>
      <p:regular r:id="rId11"/>
    </p:embeddedFont>
    <p:embeddedFont>
      <p:font typeface="Titillium Web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embed=no&amp;v=6Wf4H0e9rfU" TargetMode="External"/><Relationship Id="rId7" Type="http://schemas.openxmlformats.org/officeDocument/2006/relationships/image" Target="../media/image3.svg"/><Relationship Id="rId2" Type="http://schemas.openxmlformats.org/officeDocument/2006/relationships/hyperlink" Target="https://www.youtube.com/watch?embed=no&amp;v=f513HPs24V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esa.int/ESA_Multimedia/Videos/2024/04/Simulating_tumbling_reaction_wheel_reentry" TargetMode="External"/><Relationship Id="rId4" Type="http://schemas.openxmlformats.org/officeDocument/2006/relationships/hyperlink" Target="https://www.esa.int/ESA_Multimedia/Videos/2017/04/Dealing_with_space_debris/(lang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7324"/>
            <a:ext cx="1509937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How To Use this Pitchdeck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5375" y="2095500"/>
            <a:ext cx="10433665" cy="44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Read the instructions for </a:t>
            </a:r>
            <a:r>
              <a:rPr lang="en-US" sz="2400" b="1" dirty="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Steps 1–6</a:t>
            </a: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carefully</a:t>
            </a:r>
          </a:p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 all necessary explanations to each slide</a:t>
            </a:r>
          </a:p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 an</a:t>
            </a:r>
            <a:r>
              <a:rPr lang="en-US" sz="2400" b="1" dirty="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 image or mockup of your design</a:t>
            </a: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Step 4</a:t>
            </a:r>
          </a:p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You're free to adapt the slides to your idea's visual identity, e.g. using the icons on this page or other free resources</a:t>
            </a:r>
          </a:p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 pitch deck, so make sure your </a:t>
            </a:r>
            <a:r>
              <a:rPr lang="en-US" sz="2400" b="1" dirty="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arguments are convincing and easy to understand </a:t>
            </a: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 every detail matters!</a:t>
            </a:r>
          </a:p>
          <a:p>
            <a:pPr marL="518160" lvl="1" indent="-259080" algn="l">
              <a:lnSpc>
                <a:spcPts val="4416"/>
              </a:lnSpc>
              <a:buAutoNum type="arabicPeriod"/>
            </a:pPr>
            <a:r>
              <a:rPr lang="en-US" sz="2400" dirty="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Delete this page before submitting your final presentation.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11776690" y="4066603"/>
            <a:ext cx="1028542" cy="993478"/>
          </a:xfrm>
          <a:custGeom>
            <a:avLst/>
            <a:gdLst/>
            <a:ahLst/>
            <a:cxnLst/>
            <a:rect l="l" t="t" r="r" b="b"/>
            <a:pathLst>
              <a:path w="1028542" h="993478">
                <a:moveTo>
                  <a:pt x="0" y="0"/>
                </a:moveTo>
                <a:lnTo>
                  <a:pt x="1028542" y="0"/>
                </a:lnTo>
                <a:lnTo>
                  <a:pt x="1028542" y="993478"/>
                </a:lnTo>
                <a:lnTo>
                  <a:pt x="0" y="9934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861440" y="4066603"/>
            <a:ext cx="1162258" cy="1005882"/>
          </a:xfrm>
          <a:custGeom>
            <a:avLst/>
            <a:gdLst/>
            <a:ahLst/>
            <a:cxnLst/>
            <a:rect l="l" t="t" r="r" b="b"/>
            <a:pathLst>
              <a:path w="1162258" h="1005882">
                <a:moveTo>
                  <a:pt x="0" y="0"/>
                </a:moveTo>
                <a:lnTo>
                  <a:pt x="1162258" y="0"/>
                </a:lnTo>
                <a:lnTo>
                  <a:pt x="1162258" y="1005882"/>
                </a:lnTo>
                <a:lnTo>
                  <a:pt x="0" y="1005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626643" y="1584973"/>
            <a:ext cx="1846800" cy="1846800"/>
          </a:xfrm>
          <a:custGeom>
            <a:avLst/>
            <a:gdLst/>
            <a:ahLst/>
            <a:cxnLst/>
            <a:rect l="l" t="t" r="r" b="b"/>
            <a:pathLst>
              <a:path w="1846800" h="1846800">
                <a:moveTo>
                  <a:pt x="0" y="0"/>
                </a:moveTo>
                <a:lnTo>
                  <a:pt x="1846800" y="0"/>
                </a:lnTo>
                <a:lnTo>
                  <a:pt x="1846800" y="1846801"/>
                </a:lnTo>
                <a:lnTo>
                  <a:pt x="0" y="1846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703458" y="3868626"/>
            <a:ext cx="1693171" cy="1603895"/>
          </a:xfrm>
          <a:custGeom>
            <a:avLst/>
            <a:gdLst/>
            <a:ahLst/>
            <a:cxnLst/>
            <a:rect l="l" t="t" r="r" b="b"/>
            <a:pathLst>
              <a:path w="1693171" h="1603895">
                <a:moveTo>
                  <a:pt x="0" y="0"/>
                </a:moveTo>
                <a:lnTo>
                  <a:pt x="1693171" y="0"/>
                </a:lnTo>
                <a:lnTo>
                  <a:pt x="1693171" y="1603895"/>
                </a:lnTo>
                <a:lnTo>
                  <a:pt x="0" y="16038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234753" y="1638141"/>
            <a:ext cx="2112416" cy="1793633"/>
          </a:xfrm>
          <a:custGeom>
            <a:avLst/>
            <a:gdLst/>
            <a:ahLst/>
            <a:cxnLst/>
            <a:rect l="l" t="t" r="r" b="b"/>
            <a:pathLst>
              <a:path w="2112416" h="1793633">
                <a:moveTo>
                  <a:pt x="0" y="0"/>
                </a:moveTo>
                <a:lnTo>
                  <a:pt x="2112415" y="0"/>
                </a:lnTo>
                <a:lnTo>
                  <a:pt x="2112415" y="1793633"/>
                </a:lnTo>
                <a:lnTo>
                  <a:pt x="0" y="17936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431358" y="5909373"/>
            <a:ext cx="2022422" cy="2311832"/>
          </a:xfrm>
          <a:custGeom>
            <a:avLst/>
            <a:gdLst/>
            <a:ahLst/>
            <a:cxnLst/>
            <a:rect l="l" t="t" r="r" b="b"/>
            <a:pathLst>
              <a:path w="2022422" h="2311832">
                <a:moveTo>
                  <a:pt x="0" y="0"/>
                </a:moveTo>
                <a:lnTo>
                  <a:pt x="2022422" y="0"/>
                </a:lnTo>
                <a:lnTo>
                  <a:pt x="2022422" y="2311832"/>
                </a:lnTo>
                <a:lnTo>
                  <a:pt x="0" y="2311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678443" y="1897093"/>
            <a:ext cx="1178105" cy="1222562"/>
          </a:xfrm>
          <a:custGeom>
            <a:avLst/>
            <a:gdLst/>
            <a:ahLst/>
            <a:cxnLst/>
            <a:rect l="l" t="t" r="r" b="b"/>
            <a:pathLst>
              <a:path w="1178105" h="1222562">
                <a:moveTo>
                  <a:pt x="0" y="0"/>
                </a:moveTo>
                <a:lnTo>
                  <a:pt x="1178105" y="0"/>
                </a:lnTo>
                <a:lnTo>
                  <a:pt x="1178105" y="1222561"/>
                </a:lnTo>
                <a:lnTo>
                  <a:pt x="0" y="1222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2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768358"/>
            <a:ext cx="8021241" cy="8794742"/>
            <a:chOff x="0" y="0"/>
            <a:chExt cx="5875989" cy="5440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75989" cy="5440913"/>
            </a:xfrm>
            <a:custGeom>
              <a:avLst/>
              <a:gdLst/>
              <a:ahLst/>
              <a:cxnLst/>
              <a:rect l="l" t="t" r="r" b="b"/>
              <a:pathLst>
                <a:path w="5875989" h="5440913">
                  <a:moveTo>
                    <a:pt x="5751528" y="5440913"/>
                  </a:moveTo>
                  <a:lnTo>
                    <a:pt x="124460" y="5440913"/>
                  </a:lnTo>
                  <a:cubicBezTo>
                    <a:pt x="55880" y="5440913"/>
                    <a:pt x="0" y="5385033"/>
                    <a:pt x="0" y="53164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51529" y="0"/>
                  </a:lnTo>
                  <a:cubicBezTo>
                    <a:pt x="5820109" y="0"/>
                    <a:pt x="5875989" y="55880"/>
                    <a:pt x="5875989" y="124460"/>
                  </a:cubicBezTo>
                  <a:lnTo>
                    <a:pt x="5875989" y="5316453"/>
                  </a:lnTo>
                  <a:cubicBezTo>
                    <a:pt x="5875989" y="5385033"/>
                    <a:pt x="5820109" y="5440913"/>
                    <a:pt x="5751529" y="5440913"/>
                  </a:cubicBez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649253" y="1691024"/>
            <a:ext cx="1492142" cy="1492142"/>
          </a:xfrm>
          <a:custGeom>
            <a:avLst/>
            <a:gdLst/>
            <a:ahLst/>
            <a:cxnLst/>
            <a:rect l="l" t="t" r="r" b="b"/>
            <a:pathLst>
              <a:path w="1492142" h="1492142">
                <a:moveTo>
                  <a:pt x="0" y="0"/>
                </a:moveTo>
                <a:lnTo>
                  <a:pt x="1492142" y="0"/>
                </a:lnTo>
                <a:lnTo>
                  <a:pt x="1492142" y="1492142"/>
                </a:lnTo>
                <a:lnTo>
                  <a:pt x="0" y="14921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846776" y="2100971"/>
            <a:ext cx="8412524" cy="6085059"/>
          </a:xfrm>
          <a:custGeom>
            <a:avLst/>
            <a:gdLst/>
            <a:ahLst/>
            <a:cxnLst/>
            <a:rect l="l" t="t" r="r" b="b"/>
            <a:pathLst>
              <a:path w="8412524" h="6085059">
                <a:moveTo>
                  <a:pt x="0" y="0"/>
                </a:moveTo>
                <a:lnTo>
                  <a:pt x="8412524" y="0"/>
                </a:lnTo>
                <a:lnTo>
                  <a:pt x="8412524" y="6085058"/>
                </a:lnTo>
                <a:lnTo>
                  <a:pt x="0" y="6085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089025" y="9001435"/>
            <a:ext cx="5660594" cy="862965"/>
          </a:xfrm>
          <a:custGeom>
            <a:avLst/>
            <a:gdLst/>
            <a:ahLst/>
            <a:cxnLst/>
            <a:rect l="l" t="t" r="r" b="b"/>
            <a:pathLst>
              <a:path w="5660594" h="862965">
                <a:moveTo>
                  <a:pt x="0" y="0"/>
                </a:moveTo>
                <a:lnTo>
                  <a:pt x="5660595" y="0"/>
                </a:lnTo>
                <a:lnTo>
                  <a:pt x="5660595" y="862965"/>
                </a:lnTo>
                <a:lnTo>
                  <a:pt x="0" y="862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466466" y="2175157"/>
            <a:ext cx="186000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2"/>
              </a:lnSpc>
            </a:pPr>
            <a:r>
              <a:rPr lang="en-US" sz="3335" b="1" spc="-100">
                <a:solidFill>
                  <a:srgbClr val="582BA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Your Logo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9253" y="4539514"/>
            <a:ext cx="5792287" cy="2200260"/>
            <a:chOff x="0" y="0"/>
            <a:chExt cx="7723050" cy="2933680"/>
          </a:xfrm>
        </p:grpSpPr>
        <p:sp>
          <p:nvSpPr>
            <p:cNvPr id="9" name="TextBox 9"/>
            <p:cNvSpPr txBox="1"/>
            <p:nvPr/>
          </p:nvSpPr>
          <p:spPr>
            <a:xfrm>
              <a:off x="0" y="123825"/>
              <a:ext cx="7723050" cy="2168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00"/>
                </a:lnSpc>
              </a:pPr>
              <a:r>
                <a:rPr lang="en-US" sz="6200" b="1" spc="-124">
                  <a:solidFill>
                    <a:srgbClr val="594AB1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Zero Debris Design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324080"/>
              <a:ext cx="7723050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1"/>
                </a:lnSpc>
              </a:pPr>
              <a:r>
                <a:rPr lang="en-US" sz="3001">
                  <a:solidFill>
                    <a:srgbClr val="594AB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Pick an Attractive Slogan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9253" y="8606674"/>
            <a:ext cx="4022050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2499" spc="-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 your names and team name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94798" y="6069724"/>
            <a:ext cx="4159883" cy="3135352"/>
            <a:chOff x="0" y="0"/>
            <a:chExt cx="8424973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24025" cy="6348735"/>
            </a:xfrm>
            <a:custGeom>
              <a:avLst/>
              <a:gdLst/>
              <a:ahLst/>
              <a:cxnLst/>
              <a:rect l="l" t="t" r="r" b="b"/>
              <a:pathLst>
                <a:path w="8424025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175343" y="0"/>
                    <a:pt x="392388" y="0"/>
                  </a:cubicBezTo>
                  <a:lnTo>
                    <a:pt x="8031637" y="0"/>
                  </a:lnTo>
                  <a:cubicBezTo>
                    <a:pt x="8248683" y="0"/>
                    <a:pt x="8424025" y="234950"/>
                    <a:pt x="8424025" y="525780"/>
                  </a:cubicBezTo>
                  <a:lnTo>
                    <a:pt x="8424025" y="5822950"/>
                  </a:lnTo>
                  <a:cubicBezTo>
                    <a:pt x="8424025" y="6113780"/>
                    <a:pt x="8248683" y="6348730"/>
                    <a:pt x="8031637" y="6348730"/>
                  </a:cubicBezTo>
                  <a:lnTo>
                    <a:pt x="392388" y="6348730"/>
                  </a:lnTo>
                  <a:cubicBezTo>
                    <a:pt x="17629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16990" r="-1699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94798" y="2559662"/>
            <a:ext cx="4159883" cy="3110154"/>
            <a:chOff x="0" y="0"/>
            <a:chExt cx="10132051" cy="75752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32051" cy="7575272"/>
            </a:xfrm>
            <a:custGeom>
              <a:avLst/>
              <a:gdLst/>
              <a:ahLst/>
              <a:cxnLst/>
              <a:rect l="l" t="t" r="r" b="b"/>
              <a:pathLst>
                <a:path w="10132051" h="7575272">
                  <a:moveTo>
                    <a:pt x="0" y="7191458"/>
                  </a:moveTo>
                  <a:lnTo>
                    <a:pt x="0" y="383814"/>
                  </a:lnTo>
                  <a:cubicBezTo>
                    <a:pt x="0" y="171706"/>
                    <a:pt x="344490" y="0"/>
                    <a:pt x="770036" y="0"/>
                  </a:cubicBezTo>
                  <a:lnTo>
                    <a:pt x="9362015" y="0"/>
                  </a:lnTo>
                  <a:cubicBezTo>
                    <a:pt x="9787561" y="0"/>
                    <a:pt x="10132051" y="172716"/>
                    <a:pt x="10132051" y="383814"/>
                  </a:cubicBezTo>
                  <a:lnTo>
                    <a:pt x="10132051" y="7191458"/>
                  </a:lnTo>
                  <a:cubicBezTo>
                    <a:pt x="10132051" y="7403566"/>
                    <a:pt x="9787561" y="7575272"/>
                    <a:pt x="9362015" y="7575272"/>
                  </a:cubicBezTo>
                  <a:lnTo>
                    <a:pt x="770036" y="7575272"/>
                  </a:lnTo>
                  <a:cubicBezTo>
                    <a:pt x="346516" y="7575272"/>
                    <a:pt x="0" y="7403566"/>
                    <a:pt x="0" y="7191458"/>
                  </a:cubicBezTo>
                  <a:close/>
                </a:path>
              </a:pathLst>
            </a:custGeom>
            <a:blipFill>
              <a:blip r:embed="rId3"/>
              <a:stretch>
                <a:fillRect l="-16018" r="-1601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87324"/>
            <a:ext cx="1509937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1: Understand the Problem and Context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095375" y="2266950"/>
            <a:ext cx="9231845" cy="602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Show your understanding of the problem you are trying to address: space debris created by failed or broken objects in orbit.</a:t>
            </a:r>
          </a:p>
          <a:p>
            <a:pPr algn="l">
              <a:lnSpc>
                <a:spcPts val="2639"/>
              </a:lnSpc>
            </a:pPr>
            <a:endParaRPr lang="en-US" sz="2399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Be clear about what part of the problem you want to focus on and what success would look like for your solution.</a:t>
            </a:r>
          </a:p>
          <a:p>
            <a:pPr algn="l">
              <a:lnSpc>
                <a:spcPts val="2639"/>
              </a:lnSpc>
            </a:pPr>
            <a:endParaRPr lang="en-US" sz="2399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39"/>
              </a:lnSpc>
            </a:pPr>
            <a:endParaRPr lang="en-US" sz="2399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39"/>
              </a:lnSpc>
            </a:pPr>
            <a:r>
              <a:rPr lang="en-US" sz="2399" b="1" u="sng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l">
              <a:lnSpc>
                <a:spcPts val="2639"/>
              </a:lnSpc>
            </a:pPr>
            <a:endParaRPr lang="en-US" sz="2399" b="1" u="sng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Scope: What specific problem are you focusing on?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Design goal: What would “safe failure” look like for your chosen component?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Impact: Why is reducing this type of space debris important for future satellites and space missions?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8370" y="3572249"/>
            <a:ext cx="6360930" cy="3864265"/>
          </a:xfrm>
          <a:custGeom>
            <a:avLst/>
            <a:gdLst/>
            <a:ahLst/>
            <a:cxnLst/>
            <a:rect l="l" t="t" r="r" b="b"/>
            <a:pathLst>
              <a:path w="6360930" h="3864265">
                <a:moveTo>
                  <a:pt x="0" y="0"/>
                </a:moveTo>
                <a:lnTo>
                  <a:pt x="6360930" y="0"/>
                </a:lnTo>
                <a:lnTo>
                  <a:pt x="6360930" y="3864266"/>
                </a:lnTo>
                <a:lnTo>
                  <a:pt x="0" y="3864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887324"/>
            <a:ext cx="14944124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2: Choose Your Component for Redesign</a:t>
            </a:r>
          </a:p>
          <a:p>
            <a:pPr algn="l">
              <a:lnSpc>
                <a:spcPts val="6600"/>
              </a:lnSpc>
            </a:pPr>
            <a:endParaRPr lang="en-US" sz="6000" b="1" spc="-240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endParaRPr lang="en-US" sz="6000" b="1" spc="-240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5375" y="2266950"/>
            <a:ext cx="9214094" cy="669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Every spacecraft has many important systems, and each behaves differently in space. Understanding your component’s role helps you design something realistic and meaningful.</a:t>
            </a: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Choose one spacecraft part that you will redesign for safer failure behavior.</a:t>
            </a:r>
          </a:p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the object you will improve, not the whole spacecraft.</a:t>
            </a: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r>
              <a:rPr lang="en-US" sz="2400" b="1" u="sng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l">
              <a:lnSpc>
                <a:spcPts val="2640"/>
              </a:lnSpc>
            </a:pPr>
            <a:endParaRPr lang="en-US" sz="2400" b="1" u="sng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Function: What does your component do during normal operation of the spacecraft?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Importance: Why is this part critical for the mission?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Context: Where is it used in the spacecraft (inside, outside, moving part, exposed to space conditions)?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algn="l">
              <a:lnSpc>
                <a:spcPts val="3120"/>
              </a:lnSpc>
              <a:spcBef>
                <a:spcPct val="0"/>
              </a:spcBef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8670" y="3350886"/>
            <a:ext cx="5177579" cy="4142064"/>
          </a:xfrm>
          <a:custGeom>
            <a:avLst/>
            <a:gdLst/>
            <a:ahLst/>
            <a:cxnLst/>
            <a:rect l="l" t="t" r="r" b="b"/>
            <a:pathLst>
              <a:path w="5177579" h="4142064">
                <a:moveTo>
                  <a:pt x="0" y="0"/>
                </a:moveTo>
                <a:lnTo>
                  <a:pt x="5177580" y="0"/>
                </a:lnTo>
                <a:lnTo>
                  <a:pt x="5177580" y="4142064"/>
                </a:lnTo>
                <a:lnTo>
                  <a:pt x="0" y="4142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887324"/>
            <a:ext cx="1336462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3: Failure Scenarios and Risk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5375" y="2266950"/>
            <a:ext cx="9399387" cy="6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and why could your chosen component fail in space? How would its debris behave? </a:t>
            </a: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Space is a harsh environment with radiation, extreme temperatures, vacuum conditions, and mechanical stress during launch and operation.</a:t>
            </a: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r>
              <a:rPr lang="en-US" sz="2400" b="1" u="sng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l">
              <a:lnSpc>
                <a:spcPts val="2640"/>
              </a:lnSpc>
            </a:pPr>
            <a:endParaRPr lang="en-US" sz="2400" b="1" u="sng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Failure modes: Could it explode, crack, overheat, detach, break apart, ...?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Trigger causes: What could lead to failure (pressure, collision, temperature, aging)?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Debris risk: What happens to the pieces, what kind of debris can be created? What would happen during the re-entry? </a:t>
            </a:r>
          </a:p>
          <a:p>
            <a:pPr algn="l">
              <a:lnSpc>
                <a:spcPts val="2859"/>
              </a:lnSpc>
              <a:spcBef>
                <a:spcPct val="0"/>
              </a:spcBef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10004" y="1921572"/>
            <a:ext cx="2087909" cy="1380845"/>
            <a:chOff x="0" y="0"/>
            <a:chExt cx="2783878" cy="184112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783878" cy="1841126"/>
            </a:xfrm>
            <a:prstGeom prst="rect">
              <a:avLst/>
            </a:prstGeom>
            <a:solidFill>
              <a:srgbClr val="594A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337271" y="416662"/>
              <a:ext cx="1007802" cy="1007802"/>
            </a:xfrm>
            <a:custGeom>
              <a:avLst/>
              <a:gdLst/>
              <a:ahLst/>
              <a:cxnLst/>
              <a:rect l="l" t="t" r="r" b="b"/>
              <a:pathLst>
                <a:path w="1007802" h="1007802">
                  <a:moveTo>
                    <a:pt x="0" y="0"/>
                  </a:moveTo>
                  <a:lnTo>
                    <a:pt x="1007802" y="0"/>
                  </a:lnTo>
                  <a:lnTo>
                    <a:pt x="1007802" y="1007802"/>
                  </a:lnTo>
                  <a:lnTo>
                    <a:pt x="0" y="1007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3792" y="634119"/>
              <a:ext cx="929035" cy="572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10"/>
                </a:lnSpc>
              </a:pPr>
              <a:r>
                <a:rPr lang="en-US" sz="1425" b="1">
                  <a:solidFill>
                    <a:srgbClr val="FFFFFF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Your Logo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87324"/>
            <a:ext cx="1504137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4: Design Concept and Debris Mitigation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1056626" y="3769639"/>
            <a:ext cx="5243548" cy="3015040"/>
          </a:xfrm>
          <a:custGeom>
            <a:avLst/>
            <a:gdLst/>
            <a:ahLst/>
            <a:cxnLst/>
            <a:rect l="l" t="t" r="r" b="b"/>
            <a:pathLst>
              <a:path w="5243548" h="3015040">
                <a:moveTo>
                  <a:pt x="0" y="0"/>
                </a:moveTo>
                <a:lnTo>
                  <a:pt x="5243548" y="0"/>
                </a:lnTo>
                <a:lnTo>
                  <a:pt x="5243548" y="3015040"/>
                </a:lnTo>
                <a:lnTo>
                  <a:pt x="0" y="3015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678400" y="6278054"/>
            <a:ext cx="3883057" cy="2980246"/>
          </a:xfrm>
          <a:custGeom>
            <a:avLst/>
            <a:gdLst/>
            <a:ahLst/>
            <a:cxnLst/>
            <a:rect l="l" t="t" r="r" b="b"/>
            <a:pathLst>
              <a:path w="3883057" h="2980246">
                <a:moveTo>
                  <a:pt x="0" y="0"/>
                </a:moveTo>
                <a:lnTo>
                  <a:pt x="3883057" y="0"/>
                </a:lnTo>
                <a:lnTo>
                  <a:pt x="3883057" y="2980246"/>
                </a:lnTo>
                <a:lnTo>
                  <a:pt x="0" y="2980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95375" y="2266950"/>
            <a:ext cx="8932491" cy="700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Redesign the component so that if it fails, it produc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 minim</a:t>
            </a: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 harmfu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l</a:t>
            </a: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debr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is</a:t>
            </a: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  <a:p>
            <a:pPr algn="l">
              <a:lnSpc>
                <a:spcPts val="2639"/>
              </a:lnSpc>
            </a:pPr>
            <a:endParaRPr lang="en-US" sz="2399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may consider strategies such as: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using materials that burn up more easily in the atmosphere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designing parts to break into fewer or less dangerous pieces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adding systems that release pressure safely before explosion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creating structures that contain fragments instead of scattering them</a:t>
            </a:r>
          </a:p>
          <a:p>
            <a:pPr algn="l">
              <a:lnSpc>
                <a:spcPts val="2639"/>
              </a:lnSpc>
            </a:pPr>
            <a:endParaRPr lang="en-US" sz="2399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39"/>
              </a:lnSpc>
            </a:pPr>
            <a:r>
              <a:rPr lang="en-US" sz="2399" b="1" u="sng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l">
              <a:lnSpc>
                <a:spcPts val="2639"/>
              </a:lnSpc>
            </a:pPr>
            <a:endParaRPr lang="en-US" sz="2399" b="1" u="sng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Debris reduction strategy: How does your redesign reduce the amount or danger of fragments? Show your design!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Failure behaviour: What physically happens when the component breaks?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Safety mechanism: What built-in feature makes failure safer?</a:t>
            </a: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algn="l">
              <a:lnSpc>
                <a:spcPts val="2639"/>
              </a:lnSpc>
            </a:pPr>
            <a:endParaRPr lang="en-US" sz="2399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46854" y="1624031"/>
            <a:ext cx="6046982" cy="3969019"/>
          </a:xfrm>
          <a:custGeom>
            <a:avLst/>
            <a:gdLst/>
            <a:ahLst/>
            <a:cxnLst/>
            <a:rect l="l" t="t" r="r" b="b"/>
            <a:pathLst>
              <a:path w="6046982" h="3969019">
                <a:moveTo>
                  <a:pt x="0" y="0"/>
                </a:moveTo>
                <a:lnTo>
                  <a:pt x="6046982" y="0"/>
                </a:lnTo>
                <a:lnTo>
                  <a:pt x="6046982" y="3969019"/>
                </a:lnTo>
                <a:lnTo>
                  <a:pt x="0" y="3969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575815" y="6422110"/>
            <a:ext cx="5518021" cy="3103887"/>
          </a:xfrm>
          <a:custGeom>
            <a:avLst/>
            <a:gdLst/>
            <a:ahLst/>
            <a:cxnLst/>
            <a:rect l="l" t="t" r="r" b="b"/>
            <a:pathLst>
              <a:path w="5518021" h="3103887">
                <a:moveTo>
                  <a:pt x="0" y="0"/>
                </a:moveTo>
                <a:lnTo>
                  <a:pt x="5518021" y="0"/>
                </a:lnTo>
                <a:lnTo>
                  <a:pt x="5518021" y="3103887"/>
                </a:lnTo>
                <a:lnTo>
                  <a:pt x="0" y="3103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887324"/>
            <a:ext cx="1442713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5: Solution Analysis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5375" y="2266950"/>
            <a:ext cx="9008862" cy="364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Explain why your design works and what compromises it involves.</a:t>
            </a:r>
          </a:p>
          <a:p>
            <a:pPr algn="l">
              <a:lnSpc>
                <a:spcPts val="2640"/>
              </a:lnSpc>
            </a:pPr>
            <a:endParaRPr lang="en-US" sz="2400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640"/>
              </a:lnSpc>
            </a:pPr>
            <a:r>
              <a:rPr lang="en-US" sz="2400" b="1" u="sng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l">
              <a:lnSpc>
                <a:spcPts val="2640"/>
              </a:lnSpc>
            </a:pPr>
            <a:endParaRPr lang="en-US" sz="2400" b="1" u="sng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Assumptions: What conditions are you assuming in space (pressure, temperature, impact)?</a:t>
            </a:r>
          </a:p>
          <a:p>
            <a:pPr algn="l">
              <a:lnSpc>
                <a:spcPts val="2640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l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Trade-offs: Does your solution increase weight, cost, or complexity?</a:t>
            </a:r>
          </a:p>
          <a:p>
            <a:pPr algn="l">
              <a:lnSpc>
                <a:spcPts val="2419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algn="l">
              <a:lnSpc>
                <a:spcPts val="2627"/>
              </a:lnSpc>
            </a:pPr>
            <a:endParaRPr lang="en-US" sz="2400" b="1">
              <a:solidFill>
                <a:srgbClr val="594AB1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813611" cy="10287000"/>
            <a:chOff x="0" y="0"/>
            <a:chExt cx="214284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373" y="2400452"/>
            <a:ext cx="2684501" cy="3038302"/>
            <a:chOff x="0" y="0"/>
            <a:chExt cx="2812917" cy="318364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748175" cy="3120143"/>
            </a:xfrm>
            <a:custGeom>
              <a:avLst/>
              <a:gdLst/>
              <a:ahLst/>
              <a:cxnLst/>
              <a:rect l="l" t="t" r="r" b="b"/>
              <a:pathLst>
                <a:path w="2748175" h="3120143">
                  <a:moveTo>
                    <a:pt x="2656707" y="3120143"/>
                  </a:moveTo>
                  <a:lnTo>
                    <a:pt x="92710" y="3120143"/>
                  </a:lnTo>
                  <a:cubicBezTo>
                    <a:pt x="41910" y="3120143"/>
                    <a:pt x="0" y="3078233"/>
                    <a:pt x="0" y="30274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655437" y="0"/>
                  </a:lnTo>
                  <a:cubicBezTo>
                    <a:pt x="2706237" y="0"/>
                    <a:pt x="2748147" y="41910"/>
                    <a:pt x="2748147" y="92710"/>
                  </a:cubicBezTo>
                  <a:lnTo>
                    <a:pt x="2748147" y="3026163"/>
                  </a:lnTo>
                  <a:cubicBezTo>
                    <a:pt x="2749417" y="3078233"/>
                    <a:pt x="2707507" y="3120143"/>
                    <a:pt x="2656707" y="3120143"/>
                  </a:cubicBezTo>
                  <a:close/>
                </a:path>
              </a:pathLst>
            </a:custGeom>
            <a:solidFill>
              <a:srgbClr val="594A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812917" cy="3183643"/>
            </a:xfrm>
            <a:custGeom>
              <a:avLst/>
              <a:gdLst/>
              <a:ahLst/>
              <a:cxnLst/>
              <a:rect l="l" t="t" r="r" b="b"/>
              <a:pathLst>
                <a:path w="2812917" h="3183643">
                  <a:moveTo>
                    <a:pt x="2688457" y="59690"/>
                  </a:moveTo>
                  <a:cubicBezTo>
                    <a:pt x="2724017" y="59690"/>
                    <a:pt x="2753227" y="88900"/>
                    <a:pt x="2753227" y="124460"/>
                  </a:cubicBezTo>
                  <a:lnTo>
                    <a:pt x="2753227" y="3059183"/>
                  </a:lnTo>
                  <a:cubicBezTo>
                    <a:pt x="2753227" y="3094743"/>
                    <a:pt x="2724017" y="3123953"/>
                    <a:pt x="2688457" y="3123953"/>
                  </a:cubicBezTo>
                  <a:lnTo>
                    <a:pt x="124460" y="3123953"/>
                  </a:lnTo>
                  <a:cubicBezTo>
                    <a:pt x="88900" y="3123953"/>
                    <a:pt x="59690" y="3094743"/>
                    <a:pt x="59690" y="30591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88457" y="59690"/>
                  </a:lnTo>
                  <a:moveTo>
                    <a:pt x="268845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9183"/>
                  </a:lnTo>
                  <a:cubicBezTo>
                    <a:pt x="0" y="3127763"/>
                    <a:pt x="55880" y="3183643"/>
                    <a:pt x="124460" y="3183643"/>
                  </a:cubicBezTo>
                  <a:lnTo>
                    <a:pt x="2688457" y="3183643"/>
                  </a:lnTo>
                  <a:cubicBezTo>
                    <a:pt x="2757037" y="3183643"/>
                    <a:pt x="2812917" y="3127763"/>
                    <a:pt x="2812917" y="3059183"/>
                  </a:cubicBezTo>
                  <a:lnTo>
                    <a:pt x="2812917" y="124460"/>
                  </a:lnTo>
                  <a:cubicBezTo>
                    <a:pt x="2812917" y="55880"/>
                    <a:pt x="2757037" y="0"/>
                    <a:pt x="2688457" y="0"/>
                  </a:cubicBezTo>
                  <a:close/>
                </a:path>
              </a:pathLst>
            </a:custGeom>
            <a:solidFill>
              <a:srgbClr val="594AB1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20701" y="5643735"/>
            <a:ext cx="2684501" cy="3038302"/>
            <a:chOff x="0" y="0"/>
            <a:chExt cx="2812917" cy="3183643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748175" cy="3120143"/>
            </a:xfrm>
            <a:custGeom>
              <a:avLst/>
              <a:gdLst/>
              <a:ahLst/>
              <a:cxnLst/>
              <a:rect l="l" t="t" r="r" b="b"/>
              <a:pathLst>
                <a:path w="2748175" h="3120143">
                  <a:moveTo>
                    <a:pt x="2656707" y="3120143"/>
                  </a:moveTo>
                  <a:lnTo>
                    <a:pt x="92710" y="3120143"/>
                  </a:lnTo>
                  <a:cubicBezTo>
                    <a:pt x="41910" y="3120143"/>
                    <a:pt x="0" y="3078233"/>
                    <a:pt x="0" y="30274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655437" y="0"/>
                  </a:lnTo>
                  <a:cubicBezTo>
                    <a:pt x="2706237" y="0"/>
                    <a:pt x="2748147" y="41910"/>
                    <a:pt x="2748147" y="92710"/>
                  </a:cubicBezTo>
                  <a:lnTo>
                    <a:pt x="2748147" y="3026163"/>
                  </a:lnTo>
                  <a:cubicBezTo>
                    <a:pt x="2749417" y="3078233"/>
                    <a:pt x="2707507" y="3120143"/>
                    <a:pt x="2656707" y="3120143"/>
                  </a:cubicBezTo>
                  <a:close/>
                </a:path>
              </a:pathLst>
            </a:custGeom>
            <a:solidFill>
              <a:srgbClr val="FF51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812917" cy="3183643"/>
            </a:xfrm>
            <a:custGeom>
              <a:avLst/>
              <a:gdLst/>
              <a:ahLst/>
              <a:cxnLst/>
              <a:rect l="l" t="t" r="r" b="b"/>
              <a:pathLst>
                <a:path w="2812917" h="3183643">
                  <a:moveTo>
                    <a:pt x="2688457" y="59690"/>
                  </a:moveTo>
                  <a:cubicBezTo>
                    <a:pt x="2724017" y="59690"/>
                    <a:pt x="2753227" y="88900"/>
                    <a:pt x="2753227" y="124460"/>
                  </a:cubicBezTo>
                  <a:lnTo>
                    <a:pt x="2753227" y="3059183"/>
                  </a:lnTo>
                  <a:cubicBezTo>
                    <a:pt x="2753227" y="3094743"/>
                    <a:pt x="2724017" y="3123953"/>
                    <a:pt x="2688457" y="3123953"/>
                  </a:cubicBezTo>
                  <a:lnTo>
                    <a:pt x="124460" y="3123953"/>
                  </a:lnTo>
                  <a:cubicBezTo>
                    <a:pt x="88900" y="3123953"/>
                    <a:pt x="59690" y="3094743"/>
                    <a:pt x="59690" y="30591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88457" y="59690"/>
                  </a:lnTo>
                  <a:moveTo>
                    <a:pt x="268845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9183"/>
                  </a:lnTo>
                  <a:cubicBezTo>
                    <a:pt x="0" y="3127763"/>
                    <a:pt x="55880" y="3183643"/>
                    <a:pt x="124460" y="3183643"/>
                  </a:cubicBezTo>
                  <a:lnTo>
                    <a:pt x="2688457" y="3183643"/>
                  </a:lnTo>
                  <a:cubicBezTo>
                    <a:pt x="2757037" y="3183643"/>
                    <a:pt x="2812917" y="3127763"/>
                    <a:pt x="2812917" y="3059183"/>
                  </a:cubicBezTo>
                  <a:lnTo>
                    <a:pt x="2812917" y="124460"/>
                  </a:lnTo>
                  <a:cubicBezTo>
                    <a:pt x="2812917" y="55880"/>
                    <a:pt x="2757037" y="0"/>
                    <a:pt x="2688457" y="0"/>
                  </a:cubicBezTo>
                  <a:close/>
                </a:path>
              </a:pathLst>
            </a:custGeom>
            <a:solidFill>
              <a:srgbClr val="FF51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61518" y="5643735"/>
            <a:ext cx="2684501" cy="3038302"/>
            <a:chOff x="0" y="0"/>
            <a:chExt cx="2812917" cy="3183643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2748175" cy="3120143"/>
            </a:xfrm>
            <a:custGeom>
              <a:avLst/>
              <a:gdLst/>
              <a:ahLst/>
              <a:cxnLst/>
              <a:rect l="l" t="t" r="r" b="b"/>
              <a:pathLst>
                <a:path w="2748175" h="3120143">
                  <a:moveTo>
                    <a:pt x="2656707" y="3120143"/>
                  </a:moveTo>
                  <a:lnTo>
                    <a:pt x="92710" y="3120143"/>
                  </a:lnTo>
                  <a:cubicBezTo>
                    <a:pt x="41910" y="3120143"/>
                    <a:pt x="0" y="3078233"/>
                    <a:pt x="0" y="30274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655437" y="0"/>
                  </a:lnTo>
                  <a:cubicBezTo>
                    <a:pt x="2706237" y="0"/>
                    <a:pt x="2748147" y="41910"/>
                    <a:pt x="2748147" y="92710"/>
                  </a:cubicBezTo>
                  <a:lnTo>
                    <a:pt x="2748147" y="3026163"/>
                  </a:lnTo>
                  <a:cubicBezTo>
                    <a:pt x="2749417" y="3078233"/>
                    <a:pt x="2707507" y="3120143"/>
                    <a:pt x="2656707" y="3120143"/>
                  </a:cubicBezTo>
                  <a:close/>
                </a:path>
              </a:pathLst>
            </a:custGeom>
            <a:solidFill>
              <a:srgbClr val="7FD6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812917" cy="3183643"/>
            </a:xfrm>
            <a:custGeom>
              <a:avLst/>
              <a:gdLst/>
              <a:ahLst/>
              <a:cxnLst/>
              <a:rect l="l" t="t" r="r" b="b"/>
              <a:pathLst>
                <a:path w="2812917" h="3183643">
                  <a:moveTo>
                    <a:pt x="2688457" y="59690"/>
                  </a:moveTo>
                  <a:cubicBezTo>
                    <a:pt x="2724017" y="59690"/>
                    <a:pt x="2753227" y="88900"/>
                    <a:pt x="2753227" y="124460"/>
                  </a:cubicBezTo>
                  <a:lnTo>
                    <a:pt x="2753227" y="3059183"/>
                  </a:lnTo>
                  <a:cubicBezTo>
                    <a:pt x="2753227" y="3094743"/>
                    <a:pt x="2724017" y="3123953"/>
                    <a:pt x="2688457" y="3123953"/>
                  </a:cubicBezTo>
                  <a:lnTo>
                    <a:pt x="124460" y="3123953"/>
                  </a:lnTo>
                  <a:cubicBezTo>
                    <a:pt x="88900" y="3123953"/>
                    <a:pt x="59690" y="3094743"/>
                    <a:pt x="59690" y="30591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88457" y="59690"/>
                  </a:lnTo>
                  <a:moveTo>
                    <a:pt x="268845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9183"/>
                  </a:lnTo>
                  <a:cubicBezTo>
                    <a:pt x="0" y="3127763"/>
                    <a:pt x="55880" y="3183643"/>
                    <a:pt x="124460" y="3183643"/>
                  </a:cubicBezTo>
                  <a:lnTo>
                    <a:pt x="2688457" y="3183643"/>
                  </a:lnTo>
                  <a:cubicBezTo>
                    <a:pt x="2757037" y="3183643"/>
                    <a:pt x="2812917" y="3127763"/>
                    <a:pt x="2812917" y="3059183"/>
                  </a:cubicBezTo>
                  <a:lnTo>
                    <a:pt x="2812917" y="124460"/>
                  </a:lnTo>
                  <a:cubicBezTo>
                    <a:pt x="2812917" y="55880"/>
                    <a:pt x="2757037" y="0"/>
                    <a:pt x="2688457" y="0"/>
                  </a:cubicBezTo>
                  <a:close/>
                </a:path>
              </a:pathLst>
            </a:custGeom>
            <a:solidFill>
              <a:srgbClr val="7FD6C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371222" y="3675653"/>
            <a:ext cx="2175335" cy="41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5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ETHICS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73713" y="6918996"/>
            <a:ext cx="2181945" cy="41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5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REGULATIONS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14039" y="6918936"/>
            <a:ext cx="2179461" cy="41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50"/>
              </a:lnSpc>
              <a:spcBef>
                <a:spcPct val="0"/>
              </a:spcBef>
            </a:pPr>
            <a:r>
              <a:rPr lang="en-US" sz="2300" b="1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SUSTAINABILITY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87324"/>
            <a:ext cx="1539939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Step 6: Ethical, Legal, and Environmental Aspects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375" y="2266950"/>
            <a:ext cx="9334701" cy="633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400">
                <a:solidFill>
                  <a:srgbClr val="582BA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Space is a shared and highly regulated environment, and design decisions can have long-term consequences beyond a single mission. </a:t>
            </a:r>
          </a:p>
          <a:p>
            <a:pPr algn="just">
              <a:lnSpc>
                <a:spcPts val="2640"/>
              </a:lnSpc>
            </a:pPr>
            <a:endParaRPr lang="en-US" sz="2400">
              <a:solidFill>
                <a:srgbClr val="582BA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>
              <a:lnSpc>
                <a:spcPts val="2640"/>
              </a:lnSpc>
            </a:pPr>
            <a:r>
              <a:rPr lang="en-US" sz="2400" b="1" u="sng">
                <a:solidFill>
                  <a:srgbClr val="582BA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Consider:</a:t>
            </a:r>
          </a:p>
          <a:p>
            <a:pPr algn="just">
              <a:lnSpc>
                <a:spcPts val="2640"/>
              </a:lnSpc>
            </a:pPr>
            <a:endParaRPr lang="en-US" sz="2400" b="1" u="sng">
              <a:solidFill>
                <a:srgbClr val="582BAF"/>
              </a:solidFill>
              <a:latin typeface="Titillium Web Bold"/>
              <a:ea typeface="Titillium Web Bold"/>
              <a:cs typeface="Titillium Web Bold"/>
              <a:sym typeface="Titillium Web Bold"/>
            </a:endParaRPr>
          </a:p>
          <a:p>
            <a:pPr marL="518160" lvl="1" indent="-259080" algn="just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82BA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Space sustainability: </a:t>
            </a:r>
            <a:r>
              <a:rPr lang="en-US" sz="2400">
                <a:solidFill>
                  <a:srgbClr val="582BA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Does your design help reduce long-term space debris and support a cleaner orbital environment? Could it unintentionally create new risks or long-lasting debris?</a:t>
            </a:r>
          </a:p>
          <a:p>
            <a:pPr algn="just">
              <a:lnSpc>
                <a:spcPts val="2640"/>
              </a:lnSpc>
            </a:pPr>
            <a:endParaRPr lang="en-US" sz="2400">
              <a:solidFill>
                <a:srgbClr val="582BA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18160" lvl="1" indent="-259080" algn="just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82BA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Legal and regulatory awareness: </a:t>
            </a:r>
            <a:r>
              <a:rPr lang="en-US" sz="2400">
                <a:solidFill>
                  <a:srgbClr val="582BA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Space activities are governed by international guidelines and best practices for debris mitigation. Does your design align with the idea of minimizing space pollution and respecting shared orbital space?</a:t>
            </a:r>
          </a:p>
          <a:p>
            <a:pPr algn="just">
              <a:lnSpc>
                <a:spcPts val="2640"/>
              </a:lnSpc>
            </a:pPr>
            <a:endParaRPr lang="en-US" sz="2400">
              <a:solidFill>
                <a:srgbClr val="582BA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18160" lvl="1" indent="-259080" algn="just">
              <a:lnSpc>
                <a:spcPts val="2640"/>
              </a:lnSpc>
              <a:buFont typeface="Arial"/>
              <a:buChar char="•"/>
            </a:pPr>
            <a:r>
              <a:rPr lang="en-US" sz="2400" b="1">
                <a:solidFill>
                  <a:srgbClr val="582BAF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Ethical impact: </a:t>
            </a:r>
            <a:r>
              <a:rPr lang="en-US" sz="2400">
                <a:solidFill>
                  <a:srgbClr val="582BAF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your solution considerate of the wider consequences of space activity, including future access to space and the safety of other missions?</a:t>
            </a:r>
          </a:p>
          <a:p>
            <a:pPr algn="just">
              <a:lnSpc>
                <a:spcPts val="2640"/>
              </a:lnSpc>
            </a:pPr>
            <a:endParaRPr lang="en-US" sz="2400">
              <a:solidFill>
                <a:srgbClr val="582BA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>
              <a:lnSpc>
                <a:spcPts val="2640"/>
              </a:lnSpc>
            </a:pPr>
            <a:endParaRPr lang="en-US" sz="2400">
              <a:solidFill>
                <a:srgbClr val="582BA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9525" y="0"/>
            <a:ext cx="813611" cy="10287000"/>
            <a:chOff x="0" y="0"/>
            <a:chExt cx="214284" cy="27093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7324"/>
            <a:ext cx="549629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pc="-240">
                <a:solidFill>
                  <a:srgbClr val="594AB1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Resource Page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5375" y="2266950"/>
            <a:ext cx="8637387" cy="400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9"/>
              </a:lnSpc>
            </a:pP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Videos for Inspiration:</a:t>
            </a:r>
          </a:p>
          <a:p>
            <a:pPr algn="l">
              <a:lnSpc>
                <a:spcPts val="2639"/>
              </a:lnSpc>
            </a:pPr>
            <a:endParaRPr lang="en-US" sz="2399" u="none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ESA: </a:t>
            </a:r>
            <a:r>
              <a:rPr lang="en-US" sz="2399" u="sng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  <a:hlinkClick r:id="rId2" tooltip="https://www.youtube.com/watch?embed=no&amp;v=f513HPs24VM"/>
              </a:rPr>
              <a:t>ESA 2021: Space debris and removal techniques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(5 min, in English)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debris spread through orbit: </a:t>
            </a:r>
            <a:r>
              <a:rPr lang="en-US" sz="2399" u="sng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  <a:hlinkClick r:id="rId3" tooltip="https://www.youtube.com/watch?embed=no&amp;v=6Wf4H0e9rfU"/>
              </a:rPr>
              <a:t>Collision and Fragmentation events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(2 min, in English)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ESA 2017: </a:t>
            </a:r>
            <a:r>
              <a:rPr lang="en-US" sz="2399" u="sng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  <a:hlinkClick r:id="rId4" tooltip="https://www.esa.int/ESA_Multimedia/Videos/2017/04/Dealing_with_space_debris/(lang)"/>
              </a:rPr>
              <a:t>Dealing with space debris</a:t>
            </a:r>
          </a:p>
          <a:p>
            <a:pPr marL="518158" lvl="1" indent="-259079" algn="l">
              <a:lnSpc>
                <a:spcPts val="2639"/>
              </a:lnSpc>
              <a:buFont typeface="Arial"/>
              <a:buChar char="•"/>
            </a:pP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ESA 2024: </a:t>
            </a:r>
            <a:r>
              <a:rPr lang="en-US" sz="2399" u="sng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  <a:hlinkClick r:id="rId5" tooltip="https://www.esa.int/ESA_Multimedia/Videos/2024/04/Simulating_tumbling_reaction_wheel_reentry"/>
              </a:rPr>
              <a:t>Simulating tumbling reaction wheel reentry</a:t>
            </a:r>
            <a:r>
              <a:rPr lang="en-US" sz="2399" u="none">
                <a:solidFill>
                  <a:srgbClr val="594AB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0" lvl="0" indent="0" algn="l">
              <a:lnSpc>
                <a:spcPts val="2639"/>
              </a:lnSpc>
            </a:pPr>
            <a:endParaRPr lang="en-US" sz="2399" u="none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>
              <a:lnSpc>
                <a:spcPts val="2639"/>
              </a:lnSpc>
            </a:pPr>
            <a:endParaRPr lang="en-US" sz="2399" u="none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>
              <a:lnSpc>
                <a:spcPts val="2639"/>
              </a:lnSpc>
            </a:pPr>
            <a:endParaRPr lang="en-US" sz="2399" u="none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>
              <a:lnSpc>
                <a:spcPts val="2639"/>
              </a:lnSpc>
            </a:pPr>
            <a:endParaRPr lang="en-US" sz="2399" u="none">
              <a:solidFill>
                <a:srgbClr val="594A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1075" y="8796338"/>
            <a:ext cx="5642610" cy="862572"/>
          </a:xfrm>
          <a:custGeom>
            <a:avLst/>
            <a:gdLst/>
            <a:ahLst/>
            <a:cxnLst/>
            <a:rect l="l" t="t" r="r" b="b"/>
            <a:pathLst>
              <a:path w="5642610" h="862572">
                <a:moveTo>
                  <a:pt x="0" y="0"/>
                </a:moveTo>
                <a:lnTo>
                  <a:pt x="5642610" y="0"/>
                </a:lnTo>
                <a:lnTo>
                  <a:pt x="5642610" y="862572"/>
                </a:lnTo>
                <a:lnTo>
                  <a:pt x="0" y="8625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9525" y="0"/>
            <a:ext cx="813611" cy="10287000"/>
            <a:chOff x="0" y="0"/>
            <a:chExt cx="21428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284" cy="2709333"/>
            </a:xfrm>
            <a:custGeom>
              <a:avLst/>
              <a:gdLst/>
              <a:ahLst/>
              <a:cxnLst/>
              <a:rect l="l" t="t" r="r" b="b"/>
              <a:pathLst>
                <a:path w="214284" h="2709333">
                  <a:moveTo>
                    <a:pt x="0" y="0"/>
                  </a:moveTo>
                  <a:lnTo>
                    <a:pt x="214284" y="0"/>
                  </a:lnTo>
                  <a:lnTo>
                    <a:pt x="214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2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4284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271633" y="2238375"/>
            <a:ext cx="4500296" cy="4500296"/>
          </a:xfrm>
          <a:custGeom>
            <a:avLst/>
            <a:gdLst/>
            <a:ahLst/>
            <a:cxnLst/>
            <a:rect l="l" t="t" r="r" b="b"/>
            <a:pathLst>
              <a:path w="4500296" h="4500296">
                <a:moveTo>
                  <a:pt x="0" y="0"/>
                </a:moveTo>
                <a:lnTo>
                  <a:pt x="4500296" y="0"/>
                </a:lnTo>
                <a:lnTo>
                  <a:pt x="4500296" y="4500296"/>
                </a:lnTo>
                <a:lnTo>
                  <a:pt x="0" y="45002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759</Words>
  <Application>Microsoft Office PowerPoint</Application>
  <PresentationFormat>Custom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Titillium Web Bold</vt:lpstr>
      <vt:lpstr>Titillium Web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 Slide Deck-Challenge-2026</dc:title>
  <cp:lastModifiedBy>Silke Müller</cp:lastModifiedBy>
  <cp:revision>2</cp:revision>
  <dcterms:created xsi:type="dcterms:W3CDTF">2006-08-16T00:00:00Z</dcterms:created>
  <dcterms:modified xsi:type="dcterms:W3CDTF">2026-05-07T14:24:10Z</dcterms:modified>
  <dc:identifier>DAHHYTdUuJg</dc:identifier>
</cp:coreProperties>
</file>